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notesMasterIdLst>
    <p:notesMasterId r:id="rId10"/>
  </p:notesMasterIdLst>
  <p:sldIdLst>
    <p:sldId id="256" r:id="rId5"/>
    <p:sldId id="257" r:id="rId6"/>
    <p:sldId id="258" r:id="rId7"/>
    <p:sldId id="261" r:id="rId8"/>
    <p:sldId id="262"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aura Beeftink" initials="LB" lastIdx="1" clrIdx="0">
    <p:extLst>
      <p:ext uri="{19B8F6BF-5375-455C-9EA6-DF929625EA0E}">
        <p15:presenceInfo xmlns:p15="http://schemas.microsoft.com/office/powerpoint/2012/main" userId="S::lj.beeftink@noorderpoort.nl::bcef4c7e-7b30-4d53-9413-dcba745cd34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80" autoAdjust="0"/>
    <p:restoredTop sz="94660"/>
  </p:normalViewPr>
  <p:slideViewPr>
    <p:cSldViewPr snapToGrid="0">
      <p:cViewPr varScale="1">
        <p:scale>
          <a:sx n="62" d="100"/>
          <a:sy n="62" d="100"/>
        </p:scale>
        <p:origin x="752" y="56"/>
      </p:cViewPr>
      <p:guideLst/>
    </p:cSldViewPr>
  </p:slideViewPr>
  <p:notesTextViewPr>
    <p:cViewPr>
      <p:scale>
        <a:sx n="1" d="1"/>
        <a:sy n="1" d="1"/>
      </p:scale>
      <p:origin x="0" y="0"/>
    </p:cViewPr>
  </p:notesTextViewPr>
  <p:notesViewPr>
    <p:cSldViewPr snapToGrid="0">
      <p:cViewPr varScale="1">
        <p:scale>
          <a:sx n="51" d="100"/>
          <a:sy n="51" d="100"/>
        </p:scale>
        <p:origin x="2692" y="2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1-08-24T11:36:34.715" idx="1">
    <p:pos x="10" y="10"/>
    <p:text/>
    <p:extLst>
      <p:ext uri="{C676402C-5697-4E1C-873F-D02D1690AC5C}">
        <p15:threadingInfo xmlns:p15="http://schemas.microsoft.com/office/powerpoint/2012/main" timeZoneBias="-120"/>
      </p:ext>
    </p:extLst>
  </p:cm>
</p:cmLst>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D549478-D3B6-4516-A510-E89DFC0282A7}"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59D6F962-6F3D-4BF0-AB97-6DFDC78698C3}">
      <dgm:prSet/>
      <dgm:spPr/>
      <dgm:t>
        <a:bodyPr/>
        <a:lstStyle/>
        <a:p>
          <a:r>
            <a:rPr lang="en-US" baseline="0" dirty="0" err="1"/>
            <a:t>Verwoorden</a:t>
          </a:r>
          <a:r>
            <a:rPr lang="en-US" baseline="0" dirty="0"/>
            <a:t> wat </a:t>
          </a:r>
          <a:r>
            <a:rPr lang="en-US" baseline="0" dirty="0" err="1"/>
            <a:t>er</a:t>
          </a:r>
          <a:r>
            <a:rPr lang="en-US" baseline="0" dirty="0"/>
            <a:t> </a:t>
          </a:r>
          <a:r>
            <a:rPr lang="en-US" baseline="0" dirty="0" err="1"/>
            <a:t>feitelijk</a:t>
          </a:r>
          <a:r>
            <a:rPr lang="en-US" baseline="0" dirty="0"/>
            <a:t> </a:t>
          </a:r>
          <a:r>
            <a:rPr lang="en-US" baseline="0" dirty="0" err="1"/>
            <a:t>gebeurt</a:t>
          </a:r>
          <a:endParaRPr lang="en-US" dirty="0"/>
        </a:p>
      </dgm:t>
    </dgm:pt>
    <dgm:pt modelId="{79A659D1-DB84-4792-BBEA-5DACA88D2B10}" type="parTrans" cxnId="{CD4A20BA-BD76-489D-A332-8C365B019E2C}">
      <dgm:prSet/>
      <dgm:spPr/>
      <dgm:t>
        <a:bodyPr/>
        <a:lstStyle/>
        <a:p>
          <a:endParaRPr lang="en-US"/>
        </a:p>
      </dgm:t>
    </dgm:pt>
    <dgm:pt modelId="{65C50325-3FB8-496B-81AC-F377AA31F730}" type="sibTrans" cxnId="{CD4A20BA-BD76-489D-A332-8C365B019E2C}">
      <dgm:prSet/>
      <dgm:spPr/>
      <dgm:t>
        <a:bodyPr/>
        <a:lstStyle/>
        <a:p>
          <a:endParaRPr lang="en-US"/>
        </a:p>
      </dgm:t>
    </dgm:pt>
    <dgm:pt modelId="{538A58DB-8C58-4086-B191-E9FFE7A1E5AC}">
      <dgm:prSet/>
      <dgm:spPr/>
      <dgm:t>
        <a:bodyPr/>
        <a:lstStyle/>
        <a:p>
          <a:r>
            <a:rPr lang="en-US" baseline="0"/>
            <a:t>Verwoorden wat je gaat doen</a:t>
          </a:r>
          <a:endParaRPr lang="en-US"/>
        </a:p>
      </dgm:t>
    </dgm:pt>
    <dgm:pt modelId="{4096F1A6-8957-45CD-B694-39F9BFFDB67F}" type="parTrans" cxnId="{19B0FFE4-69A0-4731-9D99-00B5D5E235E8}">
      <dgm:prSet/>
      <dgm:spPr/>
      <dgm:t>
        <a:bodyPr/>
        <a:lstStyle/>
        <a:p>
          <a:endParaRPr lang="en-US"/>
        </a:p>
      </dgm:t>
    </dgm:pt>
    <dgm:pt modelId="{766A4C0E-AB8B-4EA6-999A-9A2B33D7B319}" type="sibTrans" cxnId="{19B0FFE4-69A0-4731-9D99-00B5D5E235E8}">
      <dgm:prSet/>
      <dgm:spPr/>
      <dgm:t>
        <a:bodyPr/>
        <a:lstStyle/>
        <a:p>
          <a:endParaRPr lang="en-US"/>
        </a:p>
      </dgm:t>
    </dgm:pt>
    <dgm:pt modelId="{82C401FE-C723-4FD0-89A7-13D79B8E2713}">
      <dgm:prSet/>
      <dgm:spPr/>
      <dgm:t>
        <a:bodyPr/>
        <a:lstStyle/>
        <a:p>
          <a:r>
            <a:rPr lang="en-US" baseline="0"/>
            <a:t>Kijk van het kind verwoorden</a:t>
          </a:r>
          <a:endParaRPr lang="en-US"/>
        </a:p>
      </dgm:t>
    </dgm:pt>
    <dgm:pt modelId="{E7AD8164-1AC6-463F-863C-80944BF5A69D}" type="parTrans" cxnId="{CB2D7B59-8694-4166-9EBA-65EA5E78EA4B}">
      <dgm:prSet/>
      <dgm:spPr/>
      <dgm:t>
        <a:bodyPr/>
        <a:lstStyle/>
        <a:p>
          <a:endParaRPr lang="en-US"/>
        </a:p>
      </dgm:t>
    </dgm:pt>
    <dgm:pt modelId="{98E774BA-9EC1-4C15-BA01-0A16BEC50138}" type="sibTrans" cxnId="{CB2D7B59-8694-4166-9EBA-65EA5E78EA4B}">
      <dgm:prSet/>
      <dgm:spPr/>
      <dgm:t>
        <a:bodyPr/>
        <a:lstStyle/>
        <a:p>
          <a:endParaRPr lang="en-US"/>
        </a:p>
      </dgm:t>
    </dgm:pt>
    <dgm:pt modelId="{7E5AE7ED-8141-4509-98E0-572E30BD0D5E}">
      <dgm:prSet/>
      <dgm:spPr/>
      <dgm:t>
        <a:bodyPr/>
        <a:lstStyle/>
        <a:p>
          <a:r>
            <a:rPr lang="en-US" baseline="0"/>
            <a:t>Gevoelens van het kind verwoorden</a:t>
          </a:r>
          <a:endParaRPr lang="en-US"/>
        </a:p>
      </dgm:t>
    </dgm:pt>
    <dgm:pt modelId="{B56AF983-EC51-4693-B3DE-3160E11E7A8A}" type="parTrans" cxnId="{1AAF48A7-24A7-401D-8F10-67EB2E31D9A4}">
      <dgm:prSet/>
      <dgm:spPr/>
      <dgm:t>
        <a:bodyPr/>
        <a:lstStyle/>
        <a:p>
          <a:endParaRPr lang="en-US"/>
        </a:p>
      </dgm:t>
    </dgm:pt>
    <dgm:pt modelId="{3FCEBB3C-D1A9-4E16-9F10-2EF547F2F4AA}" type="sibTrans" cxnId="{1AAF48A7-24A7-401D-8F10-67EB2E31D9A4}">
      <dgm:prSet/>
      <dgm:spPr/>
      <dgm:t>
        <a:bodyPr/>
        <a:lstStyle/>
        <a:p>
          <a:endParaRPr lang="en-US"/>
        </a:p>
      </dgm:t>
    </dgm:pt>
    <dgm:pt modelId="{B1FDA556-86A1-4411-8A86-06D9EF6A0692}">
      <dgm:prSet/>
      <dgm:spPr/>
      <dgm:t>
        <a:bodyPr/>
        <a:lstStyle/>
        <a:p>
          <a:r>
            <a:rPr lang="en-US" baseline="0"/>
            <a:t>Samen praten, zingen en lezen</a:t>
          </a:r>
          <a:endParaRPr lang="en-US"/>
        </a:p>
      </dgm:t>
    </dgm:pt>
    <dgm:pt modelId="{7B715CD7-D9D9-4860-AD7C-27E7F40404F3}" type="parTrans" cxnId="{C3F683E0-BA40-4633-B4CE-DB23766F4AE5}">
      <dgm:prSet/>
      <dgm:spPr/>
      <dgm:t>
        <a:bodyPr/>
        <a:lstStyle/>
        <a:p>
          <a:endParaRPr lang="en-US"/>
        </a:p>
      </dgm:t>
    </dgm:pt>
    <dgm:pt modelId="{704F2A21-63C0-4670-AC78-1E8E888D6379}" type="sibTrans" cxnId="{C3F683E0-BA40-4633-B4CE-DB23766F4AE5}">
      <dgm:prSet/>
      <dgm:spPr/>
      <dgm:t>
        <a:bodyPr/>
        <a:lstStyle/>
        <a:p>
          <a:endParaRPr lang="en-US"/>
        </a:p>
      </dgm:t>
    </dgm:pt>
    <dgm:pt modelId="{6777E470-002E-4980-8F95-0579FBA2D7C3}" type="pres">
      <dgm:prSet presAssocID="{0D549478-D3B6-4516-A510-E89DFC0282A7}" presName="linear" presStyleCnt="0">
        <dgm:presLayoutVars>
          <dgm:animLvl val="lvl"/>
          <dgm:resizeHandles val="exact"/>
        </dgm:presLayoutVars>
      </dgm:prSet>
      <dgm:spPr/>
    </dgm:pt>
    <dgm:pt modelId="{7830626C-52B3-47D1-9B03-DCAF605DB883}" type="pres">
      <dgm:prSet presAssocID="{59D6F962-6F3D-4BF0-AB97-6DFDC78698C3}" presName="parentText" presStyleLbl="node1" presStyleIdx="0" presStyleCnt="5">
        <dgm:presLayoutVars>
          <dgm:chMax val="0"/>
          <dgm:bulletEnabled val="1"/>
        </dgm:presLayoutVars>
      </dgm:prSet>
      <dgm:spPr/>
    </dgm:pt>
    <dgm:pt modelId="{20CCFF38-F4D0-4BC0-8A32-B5054AC5A497}" type="pres">
      <dgm:prSet presAssocID="{65C50325-3FB8-496B-81AC-F377AA31F730}" presName="spacer" presStyleCnt="0"/>
      <dgm:spPr/>
    </dgm:pt>
    <dgm:pt modelId="{15AA36CB-9565-432C-812F-71D683E40951}" type="pres">
      <dgm:prSet presAssocID="{538A58DB-8C58-4086-B191-E9FFE7A1E5AC}" presName="parentText" presStyleLbl="node1" presStyleIdx="1" presStyleCnt="5">
        <dgm:presLayoutVars>
          <dgm:chMax val="0"/>
          <dgm:bulletEnabled val="1"/>
        </dgm:presLayoutVars>
      </dgm:prSet>
      <dgm:spPr/>
    </dgm:pt>
    <dgm:pt modelId="{B6516B2C-A878-40A8-9B17-8B622167C993}" type="pres">
      <dgm:prSet presAssocID="{766A4C0E-AB8B-4EA6-999A-9A2B33D7B319}" presName="spacer" presStyleCnt="0"/>
      <dgm:spPr/>
    </dgm:pt>
    <dgm:pt modelId="{3A990DBD-4A3E-484D-B244-D29F70152D65}" type="pres">
      <dgm:prSet presAssocID="{82C401FE-C723-4FD0-89A7-13D79B8E2713}" presName="parentText" presStyleLbl="node1" presStyleIdx="2" presStyleCnt="5">
        <dgm:presLayoutVars>
          <dgm:chMax val="0"/>
          <dgm:bulletEnabled val="1"/>
        </dgm:presLayoutVars>
      </dgm:prSet>
      <dgm:spPr/>
    </dgm:pt>
    <dgm:pt modelId="{1537B4C2-61E9-4780-98D2-1E0B7CD2680A}" type="pres">
      <dgm:prSet presAssocID="{98E774BA-9EC1-4C15-BA01-0A16BEC50138}" presName="spacer" presStyleCnt="0"/>
      <dgm:spPr/>
    </dgm:pt>
    <dgm:pt modelId="{E02453B8-EEDE-4E24-8715-5D247BEE8BD1}" type="pres">
      <dgm:prSet presAssocID="{7E5AE7ED-8141-4509-98E0-572E30BD0D5E}" presName="parentText" presStyleLbl="node1" presStyleIdx="3" presStyleCnt="5">
        <dgm:presLayoutVars>
          <dgm:chMax val="0"/>
          <dgm:bulletEnabled val="1"/>
        </dgm:presLayoutVars>
      </dgm:prSet>
      <dgm:spPr/>
    </dgm:pt>
    <dgm:pt modelId="{F28F9440-DE36-4A8A-9B63-A1E29F82956F}" type="pres">
      <dgm:prSet presAssocID="{3FCEBB3C-D1A9-4E16-9F10-2EF547F2F4AA}" presName="spacer" presStyleCnt="0"/>
      <dgm:spPr/>
    </dgm:pt>
    <dgm:pt modelId="{D45BB3AE-3B8F-4618-8FC3-B9B3E2F44825}" type="pres">
      <dgm:prSet presAssocID="{B1FDA556-86A1-4411-8A86-06D9EF6A0692}" presName="parentText" presStyleLbl="node1" presStyleIdx="4" presStyleCnt="5">
        <dgm:presLayoutVars>
          <dgm:chMax val="0"/>
          <dgm:bulletEnabled val="1"/>
        </dgm:presLayoutVars>
      </dgm:prSet>
      <dgm:spPr/>
    </dgm:pt>
  </dgm:ptLst>
  <dgm:cxnLst>
    <dgm:cxn modelId="{2B8A1C1C-966E-4EC5-85E3-5AB0D15BDED7}" type="presOf" srcId="{59D6F962-6F3D-4BF0-AB97-6DFDC78698C3}" destId="{7830626C-52B3-47D1-9B03-DCAF605DB883}" srcOrd="0" destOrd="0" presId="urn:microsoft.com/office/officeart/2005/8/layout/vList2"/>
    <dgm:cxn modelId="{F3EF112E-45F9-4AFE-A55A-AD9F3EA694C4}" type="presOf" srcId="{7E5AE7ED-8141-4509-98E0-572E30BD0D5E}" destId="{E02453B8-EEDE-4E24-8715-5D247BEE8BD1}" srcOrd="0" destOrd="0" presId="urn:microsoft.com/office/officeart/2005/8/layout/vList2"/>
    <dgm:cxn modelId="{E9016B5E-EEFA-46A0-A871-0E99FA13B1FE}" type="presOf" srcId="{B1FDA556-86A1-4411-8A86-06D9EF6A0692}" destId="{D45BB3AE-3B8F-4618-8FC3-B9B3E2F44825}" srcOrd="0" destOrd="0" presId="urn:microsoft.com/office/officeart/2005/8/layout/vList2"/>
    <dgm:cxn modelId="{71468172-A2C3-4E0A-8F21-9923F93451DD}" type="presOf" srcId="{82C401FE-C723-4FD0-89A7-13D79B8E2713}" destId="{3A990DBD-4A3E-484D-B244-D29F70152D65}" srcOrd="0" destOrd="0" presId="urn:microsoft.com/office/officeart/2005/8/layout/vList2"/>
    <dgm:cxn modelId="{CB2D7B59-8694-4166-9EBA-65EA5E78EA4B}" srcId="{0D549478-D3B6-4516-A510-E89DFC0282A7}" destId="{82C401FE-C723-4FD0-89A7-13D79B8E2713}" srcOrd="2" destOrd="0" parTransId="{E7AD8164-1AC6-463F-863C-80944BF5A69D}" sibTransId="{98E774BA-9EC1-4C15-BA01-0A16BEC50138}"/>
    <dgm:cxn modelId="{F71F777D-7671-4BCA-82F8-802FF9F03EC4}" type="presOf" srcId="{538A58DB-8C58-4086-B191-E9FFE7A1E5AC}" destId="{15AA36CB-9565-432C-812F-71D683E40951}" srcOrd="0" destOrd="0" presId="urn:microsoft.com/office/officeart/2005/8/layout/vList2"/>
    <dgm:cxn modelId="{1AAF48A7-24A7-401D-8F10-67EB2E31D9A4}" srcId="{0D549478-D3B6-4516-A510-E89DFC0282A7}" destId="{7E5AE7ED-8141-4509-98E0-572E30BD0D5E}" srcOrd="3" destOrd="0" parTransId="{B56AF983-EC51-4693-B3DE-3160E11E7A8A}" sibTransId="{3FCEBB3C-D1A9-4E16-9F10-2EF547F2F4AA}"/>
    <dgm:cxn modelId="{CD4A20BA-BD76-489D-A332-8C365B019E2C}" srcId="{0D549478-D3B6-4516-A510-E89DFC0282A7}" destId="{59D6F962-6F3D-4BF0-AB97-6DFDC78698C3}" srcOrd="0" destOrd="0" parTransId="{79A659D1-DB84-4792-BBEA-5DACA88D2B10}" sibTransId="{65C50325-3FB8-496B-81AC-F377AA31F730}"/>
    <dgm:cxn modelId="{C3F683E0-BA40-4633-B4CE-DB23766F4AE5}" srcId="{0D549478-D3B6-4516-A510-E89DFC0282A7}" destId="{B1FDA556-86A1-4411-8A86-06D9EF6A0692}" srcOrd="4" destOrd="0" parTransId="{7B715CD7-D9D9-4860-AD7C-27E7F40404F3}" sibTransId="{704F2A21-63C0-4670-AC78-1E8E888D6379}"/>
    <dgm:cxn modelId="{19B0FFE4-69A0-4731-9D99-00B5D5E235E8}" srcId="{0D549478-D3B6-4516-A510-E89DFC0282A7}" destId="{538A58DB-8C58-4086-B191-E9FFE7A1E5AC}" srcOrd="1" destOrd="0" parTransId="{4096F1A6-8957-45CD-B694-39F9BFFDB67F}" sibTransId="{766A4C0E-AB8B-4EA6-999A-9A2B33D7B319}"/>
    <dgm:cxn modelId="{181A4BE7-1BD5-404E-B5C1-BACE978AD2D7}" type="presOf" srcId="{0D549478-D3B6-4516-A510-E89DFC0282A7}" destId="{6777E470-002E-4980-8F95-0579FBA2D7C3}" srcOrd="0" destOrd="0" presId="urn:microsoft.com/office/officeart/2005/8/layout/vList2"/>
    <dgm:cxn modelId="{72C7A248-79E8-4C34-9190-285FD78B4D09}" type="presParOf" srcId="{6777E470-002E-4980-8F95-0579FBA2D7C3}" destId="{7830626C-52B3-47D1-9B03-DCAF605DB883}" srcOrd="0" destOrd="0" presId="urn:microsoft.com/office/officeart/2005/8/layout/vList2"/>
    <dgm:cxn modelId="{9F14AA4F-1220-4BCB-82FF-517F895D1840}" type="presParOf" srcId="{6777E470-002E-4980-8F95-0579FBA2D7C3}" destId="{20CCFF38-F4D0-4BC0-8A32-B5054AC5A497}" srcOrd="1" destOrd="0" presId="urn:microsoft.com/office/officeart/2005/8/layout/vList2"/>
    <dgm:cxn modelId="{3F8390AA-A4D3-4682-BEB2-089AC6C1A0EF}" type="presParOf" srcId="{6777E470-002E-4980-8F95-0579FBA2D7C3}" destId="{15AA36CB-9565-432C-812F-71D683E40951}" srcOrd="2" destOrd="0" presId="urn:microsoft.com/office/officeart/2005/8/layout/vList2"/>
    <dgm:cxn modelId="{17BABF7A-E173-45A3-8F1C-5727077916A2}" type="presParOf" srcId="{6777E470-002E-4980-8F95-0579FBA2D7C3}" destId="{B6516B2C-A878-40A8-9B17-8B622167C993}" srcOrd="3" destOrd="0" presId="urn:microsoft.com/office/officeart/2005/8/layout/vList2"/>
    <dgm:cxn modelId="{29233373-36B7-4567-B807-AB9A0A533EA8}" type="presParOf" srcId="{6777E470-002E-4980-8F95-0579FBA2D7C3}" destId="{3A990DBD-4A3E-484D-B244-D29F70152D65}" srcOrd="4" destOrd="0" presId="urn:microsoft.com/office/officeart/2005/8/layout/vList2"/>
    <dgm:cxn modelId="{B8E17F10-EB8C-4F3F-9C8E-FBEEA32210BD}" type="presParOf" srcId="{6777E470-002E-4980-8F95-0579FBA2D7C3}" destId="{1537B4C2-61E9-4780-98D2-1E0B7CD2680A}" srcOrd="5" destOrd="0" presId="urn:microsoft.com/office/officeart/2005/8/layout/vList2"/>
    <dgm:cxn modelId="{CDA9995D-9C02-4B86-9D7E-FBF575BE11B3}" type="presParOf" srcId="{6777E470-002E-4980-8F95-0579FBA2D7C3}" destId="{E02453B8-EEDE-4E24-8715-5D247BEE8BD1}" srcOrd="6" destOrd="0" presId="urn:microsoft.com/office/officeart/2005/8/layout/vList2"/>
    <dgm:cxn modelId="{6B9EB43B-435E-4FBD-AE80-C151F7AA96DB}" type="presParOf" srcId="{6777E470-002E-4980-8F95-0579FBA2D7C3}" destId="{F28F9440-DE36-4A8A-9B63-A1E29F82956F}" srcOrd="7" destOrd="0" presId="urn:microsoft.com/office/officeart/2005/8/layout/vList2"/>
    <dgm:cxn modelId="{10C76B59-35C3-4251-80A1-1DAA2B09B29C}" type="presParOf" srcId="{6777E470-002E-4980-8F95-0579FBA2D7C3}" destId="{D45BB3AE-3B8F-4618-8FC3-B9B3E2F44825}" srcOrd="8"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830626C-52B3-47D1-9B03-DCAF605DB883}">
      <dsp:nvSpPr>
        <dsp:cNvPr id="0" name=""/>
        <dsp:cNvSpPr/>
      </dsp:nvSpPr>
      <dsp:spPr>
        <a:xfrm>
          <a:off x="0" y="352522"/>
          <a:ext cx="4794893" cy="561599"/>
        </a:xfrm>
        <a:prstGeom prst="roundRect">
          <a:avLst/>
        </a:prstGeom>
        <a:solidFill>
          <a:schemeClr val="accent2">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baseline="0" dirty="0" err="1"/>
            <a:t>Verwoorden</a:t>
          </a:r>
          <a:r>
            <a:rPr lang="en-US" sz="2400" kern="1200" baseline="0" dirty="0"/>
            <a:t> wat </a:t>
          </a:r>
          <a:r>
            <a:rPr lang="en-US" sz="2400" kern="1200" baseline="0" dirty="0" err="1"/>
            <a:t>er</a:t>
          </a:r>
          <a:r>
            <a:rPr lang="en-US" sz="2400" kern="1200" baseline="0" dirty="0"/>
            <a:t> </a:t>
          </a:r>
          <a:r>
            <a:rPr lang="en-US" sz="2400" kern="1200" baseline="0" dirty="0" err="1"/>
            <a:t>feitelijk</a:t>
          </a:r>
          <a:r>
            <a:rPr lang="en-US" sz="2400" kern="1200" baseline="0" dirty="0"/>
            <a:t> </a:t>
          </a:r>
          <a:r>
            <a:rPr lang="en-US" sz="2400" kern="1200" baseline="0" dirty="0" err="1"/>
            <a:t>gebeurt</a:t>
          </a:r>
          <a:endParaRPr lang="en-US" sz="2400" kern="1200" dirty="0"/>
        </a:p>
      </dsp:txBody>
      <dsp:txXfrm>
        <a:off x="27415" y="379937"/>
        <a:ext cx="4740063" cy="506769"/>
      </dsp:txXfrm>
    </dsp:sp>
    <dsp:sp modelId="{15AA36CB-9565-432C-812F-71D683E40951}">
      <dsp:nvSpPr>
        <dsp:cNvPr id="0" name=""/>
        <dsp:cNvSpPr/>
      </dsp:nvSpPr>
      <dsp:spPr>
        <a:xfrm>
          <a:off x="0" y="983242"/>
          <a:ext cx="4794893" cy="561599"/>
        </a:xfrm>
        <a:prstGeom prst="roundRect">
          <a:avLst/>
        </a:prstGeom>
        <a:solidFill>
          <a:schemeClr val="accent2">
            <a:hueOff val="-2790030"/>
            <a:satOff val="1220"/>
            <a:lumOff val="4608"/>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baseline="0"/>
            <a:t>Verwoorden wat je gaat doen</a:t>
          </a:r>
          <a:endParaRPr lang="en-US" sz="2400" kern="1200"/>
        </a:p>
      </dsp:txBody>
      <dsp:txXfrm>
        <a:off x="27415" y="1010657"/>
        <a:ext cx="4740063" cy="506769"/>
      </dsp:txXfrm>
    </dsp:sp>
    <dsp:sp modelId="{3A990DBD-4A3E-484D-B244-D29F70152D65}">
      <dsp:nvSpPr>
        <dsp:cNvPr id="0" name=""/>
        <dsp:cNvSpPr/>
      </dsp:nvSpPr>
      <dsp:spPr>
        <a:xfrm>
          <a:off x="0" y="1613962"/>
          <a:ext cx="4794893" cy="561599"/>
        </a:xfrm>
        <a:prstGeom prst="roundRect">
          <a:avLst/>
        </a:prstGeom>
        <a:solidFill>
          <a:schemeClr val="accent2">
            <a:hueOff val="-5580059"/>
            <a:satOff val="2440"/>
            <a:lumOff val="9216"/>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baseline="0"/>
            <a:t>Kijk van het kind verwoorden</a:t>
          </a:r>
          <a:endParaRPr lang="en-US" sz="2400" kern="1200"/>
        </a:p>
      </dsp:txBody>
      <dsp:txXfrm>
        <a:off x="27415" y="1641377"/>
        <a:ext cx="4740063" cy="506769"/>
      </dsp:txXfrm>
    </dsp:sp>
    <dsp:sp modelId="{E02453B8-EEDE-4E24-8715-5D247BEE8BD1}">
      <dsp:nvSpPr>
        <dsp:cNvPr id="0" name=""/>
        <dsp:cNvSpPr/>
      </dsp:nvSpPr>
      <dsp:spPr>
        <a:xfrm>
          <a:off x="0" y="2244682"/>
          <a:ext cx="4794893" cy="561599"/>
        </a:xfrm>
        <a:prstGeom prst="roundRect">
          <a:avLst/>
        </a:prstGeom>
        <a:solidFill>
          <a:schemeClr val="accent2">
            <a:hueOff val="-8370089"/>
            <a:satOff val="3660"/>
            <a:lumOff val="13823"/>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baseline="0"/>
            <a:t>Gevoelens van het kind verwoorden</a:t>
          </a:r>
          <a:endParaRPr lang="en-US" sz="2400" kern="1200"/>
        </a:p>
      </dsp:txBody>
      <dsp:txXfrm>
        <a:off x="27415" y="2272097"/>
        <a:ext cx="4740063" cy="506769"/>
      </dsp:txXfrm>
    </dsp:sp>
    <dsp:sp modelId="{D45BB3AE-3B8F-4618-8FC3-B9B3E2F44825}">
      <dsp:nvSpPr>
        <dsp:cNvPr id="0" name=""/>
        <dsp:cNvSpPr/>
      </dsp:nvSpPr>
      <dsp:spPr>
        <a:xfrm>
          <a:off x="0" y="2875402"/>
          <a:ext cx="4794893" cy="561599"/>
        </a:xfrm>
        <a:prstGeom prst="roundRect">
          <a:avLst/>
        </a:prstGeom>
        <a:solidFill>
          <a:schemeClr val="accent2">
            <a:hueOff val="-11160118"/>
            <a:satOff val="4880"/>
            <a:lumOff val="18431"/>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baseline="0"/>
            <a:t>Samen praten, zingen en lezen</a:t>
          </a:r>
          <a:endParaRPr lang="en-US" sz="2400" kern="1200"/>
        </a:p>
      </dsp:txBody>
      <dsp:txXfrm>
        <a:off x="27415" y="2902817"/>
        <a:ext cx="4740063" cy="506769"/>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29D3219-D4B4-4B44-AE86-A3AB02518DB8}" type="datetimeFigureOut">
              <a:rPr lang="nl-NL" smtClean="0"/>
              <a:t>24-8-2021</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E4E9A1-3476-4A79-9295-9154F7E21258}" type="slidenum">
              <a:rPr lang="nl-NL" smtClean="0"/>
              <a:t>‹nr.›</a:t>
            </a:fld>
            <a:endParaRPr lang="nl-NL"/>
          </a:p>
        </p:txBody>
      </p:sp>
    </p:spTree>
    <p:extLst>
      <p:ext uri="{BB962C8B-B14F-4D97-AF65-F5344CB8AC3E}">
        <p14:creationId xmlns:p14="http://schemas.microsoft.com/office/powerpoint/2010/main" val="34566322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Dit is het pedagogisch klaverblad. Hierin kan je zien wat er allemaal belangrijk om een Veilig Pedagogisch Klimaat te krijgen in je groep of klas. Hiermee wordt bedoeld dat de sfeer zo is dat kinderen kunnen leren en leven in een veilige, positieve sfeer.</a:t>
            </a:r>
          </a:p>
          <a:p>
            <a:r>
              <a:rPr lang="nl-NL" dirty="0"/>
              <a:t>Je ziet vier manieren om bij te dragen aan een goed VPK:</a:t>
            </a:r>
          </a:p>
          <a:p>
            <a:pPr marL="228600" indent="-228600">
              <a:buAutoNum type="arabicPeriod"/>
            </a:pPr>
            <a:r>
              <a:rPr lang="nl-NL" dirty="0"/>
              <a:t>Fysieke omstandigheden: je richt je schoolgebouw, klaslokaal, ruimte voor kinderopvang zo in, dat het kinderen rust geeft. Dit betekent dat je ervoor zorgt dat het overzichtelijk is, duidelijk georganiseerd zodat de kinderen weten waar ze alles kunnen vinden. Je hebt nagedacht over plekken om samen te zijn en plekken om alleen te kunnen zijn voor de kinderen.</a:t>
            </a:r>
          </a:p>
          <a:p>
            <a:pPr marL="228600" indent="-228600">
              <a:buAutoNum type="arabicPeriod"/>
            </a:pPr>
            <a:r>
              <a:rPr lang="nl-NL" dirty="0"/>
              <a:t>2. Relatie. Je eigen gedrag en de manier waarop je contact maakt met de kinderen is natuurlijk superbelangrijk voor het krijgen van een goed VPK. Alle kinderen moeten zich veilig voelen bij jou. Dit doe je bijvoorbeeld door bewust om te gaan met de aandacht die elk kind nodig heeft, sensitieve respons te laten zien. In de rest van de les gaan we hier verder op in</a:t>
            </a:r>
          </a:p>
          <a:p>
            <a:pPr marL="228600" indent="-228600">
              <a:buAutoNum type="arabicPeriod"/>
            </a:pPr>
            <a:r>
              <a:rPr lang="nl-NL" dirty="0"/>
              <a:t>3. Inhoud. Je moet goed kunnen inschatten wat je aanbiedt aan de kinderen. Denk hierbij aan hun belangstelling, hun motivatie en het ontwikkelingsniveau wat ze hebben. Is iets veel te moeilijk of totaal  niet uitdagend, dan gaan kinderen in hun gedrag laten zien dat ze </a:t>
            </a:r>
            <a:r>
              <a:rPr lang="nl-NL" dirty="0" err="1"/>
              <a:t>ze</a:t>
            </a:r>
            <a:r>
              <a:rPr lang="nl-NL" dirty="0"/>
              <a:t> zich niet fijn voelen. En weg is je VPK!</a:t>
            </a:r>
          </a:p>
          <a:p>
            <a:pPr marL="228600" indent="-228600">
              <a:buAutoNum type="arabicPeriod"/>
            </a:pPr>
            <a:r>
              <a:rPr lang="nl-NL" dirty="0"/>
              <a:t>Structuur. Structuur is enorm belangrijk als middel om een goed VPK in je groep te krijgen. Denk hierbij aan dagritme en duidelijke regels en afspraken. Betrek de kinderen bij het maken van deze afspraken, zodat ze dit als ‘eigen’ beschouwen. Dit geeft de meest </a:t>
            </a:r>
          </a:p>
        </p:txBody>
      </p:sp>
      <p:sp>
        <p:nvSpPr>
          <p:cNvPr id="4" name="Tijdelijke aanduiding voor dianummer 3"/>
          <p:cNvSpPr>
            <a:spLocks noGrp="1"/>
          </p:cNvSpPr>
          <p:nvPr>
            <p:ph type="sldNum" sz="quarter" idx="5"/>
          </p:nvPr>
        </p:nvSpPr>
        <p:spPr/>
        <p:txBody>
          <a:bodyPr/>
          <a:lstStyle/>
          <a:p>
            <a:fld id="{C0E4E9A1-3476-4A79-9295-9154F7E21258}" type="slidenum">
              <a:rPr lang="nl-NL" smtClean="0"/>
              <a:t>3</a:t>
            </a:fld>
            <a:endParaRPr lang="nl-NL"/>
          </a:p>
        </p:txBody>
      </p:sp>
    </p:spTree>
    <p:extLst>
      <p:ext uri="{BB962C8B-B14F-4D97-AF65-F5344CB8AC3E}">
        <p14:creationId xmlns:p14="http://schemas.microsoft.com/office/powerpoint/2010/main" val="23870183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We gaan in deze les verder in op het onderwerp ‘Sensitieve Responsiviteit</a:t>
            </a:r>
          </a:p>
          <a:p>
            <a:r>
              <a:rPr lang="nl-NL" dirty="0"/>
              <a:t>‘Sensitieve Responsiviteit’ betekent: Aanvoelen wat een kind nodig heeft en hier passend op reageren. </a:t>
            </a:r>
          </a:p>
          <a:p>
            <a:endParaRPr lang="nl-NL" dirty="0"/>
          </a:p>
          <a:p>
            <a:r>
              <a:rPr lang="nl-NL" dirty="0"/>
              <a:t>Om goed te kunnen reageren is het belangrijk dat je weet waar een kind in jouw groep altijd behoefte aan heeft. Dat zie je in de gele cirkel hierboven:</a:t>
            </a:r>
          </a:p>
          <a:p>
            <a:pPr marL="228600" indent="-228600">
              <a:buAutoNum type="arabicPeriod"/>
            </a:pPr>
            <a:r>
              <a:rPr lang="nl-NL" dirty="0"/>
              <a:t>Relatie</a:t>
            </a:r>
          </a:p>
          <a:p>
            <a:pPr marL="228600" indent="-228600">
              <a:buAutoNum type="arabicPeriod"/>
            </a:pPr>
            <a:r>
              <a:rPr lang="nl-NL" dirty="0"/>
              <a:t>Autonomie</a:t>
            </a:r>
          </a:p>
          <a:p>
            <a:pPr marL="228600" indent="-228600">
              <a:buAutoNum type="arabicPeriod"/>
            </a:pPr>
            <a:r>
              <a:rPr lang="nl-NL" dirty="0"/>
              <a:t>Competentie</a:t>
            </a:r>
          </a:p>
          <a:p>
            <a:pPr marL="0" indent="0">
              <a:buNone/>
            </a:pPr>
            <a:r>
              <a:rPr lang="nl-NL" dirty="0"/>
              <a:t>Als je een kind in een positieve sfeer wilt houden, laat het kind dan merken dat het erbij hoort, geef het kind ruimte om zijn eigen ideeën en activiteiten in te brengen en te vertellen aan je en zorg ervoor dat het kind kan ervaren wat het allemaal al kan.</a:t>
            </a:r>
          </a:p>
          <a:p>
            <a:pPr marL="0" indent="0">
              <a:buNone/>
            </a:pPr>
            <a:endParaRPr lang="nl-NL" dirty="0"/>
          </a:p>
          <a:p>
            <a:pPr marL="0" indent="0">
              <a:buNone/>
            </a:pPr>
            <a:r>
              <a:rPr lang="nl-NL" dirty="0"/>
              <a:t>Om goed aan te sluiten bij een kind, moet je allereerst heel goed kijken naar dit kind: wat doet het, wat denk je dat het wil, hoe denk je dat het zich voelt?</a:t>
            </a:r>
          </a:p>
          <a:p>
            <a:pPr marL="0" indent="0">
              <a:buNone/>
            </a:pPr>
            <a:r>
              <a:rPr lang="nl-NL" dirty="0"/>
              <a:t>De belangrijkste manier die je als begeleider hebt om aan te sluiten bij een kind is het verwoorden (ook wel benoemen genoemd) van wat je ziet aan het kind en wat jij ervan vindt. Dit gaat als volgt:</a:t>
            </a:r>
          </a:p>
          <a:p>
            <a:pPr marL="0" indent="0">
              <a:buNone/>
            </a:pPr>
            <a:endParaRPr lang="nl-NL" dirty="0"/>
          </a:p>
          <a:p>
            <a:pPr marL="0" indent="0">
              <a:buNone/>
            </a:pPr>
            <a:r>
              <a:rPr lang="nl-NL" dirty="0"/>
              <a:t>Ik zie dat jij je jas op de grond hebt gegooid. (benoemen wat je ziet)</a:t>
            </a:r>
          </a:p>
          <a:p>
            <a:pPr marL="0" indent="0">
              <a:buNone/>
            </a:pPr>
            <a:r>
              <a:rPr lang="nl-NL" dirty="0"/>
              <a:t>Ik denk dat jij het een beetje moeilijk vindt om zelf je jas aan te doen (benoemen wat je denkt dat het kind ervaart)</a:t>
            </a:r>
          </a:p>
          <a:p>
            <a:pPr marL="0" indent="0">
              <a:buNone/>
            </a:pPr>
            <a:r>
              <a:rPr lang="nl-NL" dirty="0"/>
              <a:t>Ik ga jou helpen en dan zal je zien dat het je lukt (competentie: ik kan het)</a:t>
            </a:r>
          </a:p>
          <a:p>
            <a:pPr marL="228600" indent="-228600">
              <a:buAutoNum type="arabicPeriod"/>
            </a:pPr>
            <a:endParaRPr lang="nl-NL" dirty="0"/>
          </a:p>
          <a:p>
            <a:pPr marL="0" indent="0">
              <a:buNone/>
            </a:pPr>
            <a:endParaRPr lang="nl-NL" dirty="0"/>
          </a:p>
        </p:txBody>
      </p:sp>
      <p:sp>
        <p:nvSpPr>
          <p:cNvPr id="4" name="Tijdelijke aanduiding voor dianummer 3"/>
          <p:cNvSpPr>
            <a:spLocks noGrp="1"/>
          </p:cNvSpPr>
          <p:nvPr>
            <p:ph type="sldNum" sz="quarter" idx="5"/>
          </p:nvPr>
        </p:nvSpPr>
        <p:spPr/>
        <p:txBody>
          <a:bodyPr/>
          <a:lstStyle/>
          <a:p>
            <a:fld id="{C0E4E9A1-3476-4A79-9295-9154F7E21258}" type="slidenum">
              <a:rPr lang="nl-NL" smtClean="0"/>
              <a:t>4</a:t>
            </a:fld>
            <a:endParaRPr lang="nl-NL"/>
          </a:p>
        </p:txBody>
      </p:sp>
    </p:spTree>
    <p:extLst>
      <p:ext uri="{BB962C8B-B14F-4D97-AF65-F5344CB8AC3E}">
        <p14:creationId xmlns:p14="http://schemas.microsoft.com/office/powerpoint/2010/main" val="18923874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Wat zie je bij plaatje 1 aan sensitieve responsiviteit?</a:t>
            </a:r>
          </a:p>
          <a:p>
            <a:r>
              <a:rPr lang="nl-NL" dirty="0"/>
              <a:t>In de video zie je een fragmentje van een moeder die met haar zoontje speelt. Dit zoontje heeft moeite met samenspelen en ze probeert door rustig te zitten, het kind veel ruimte te geven (autonomie) en helemaal aan te sluiten bij zijn spel zonder daar haar eigen idee op te drukken mee te doen met hem. Zo krijgt dit jongetje langzamerhand wat plezier in samendoen.</a:t>
            </a:r>
          </a:p>
        </p:txBody>
      </p:sp>
      <p:sp>
        <p:nvSpPr>
          <p:cNvPr id="4" name="Tijdelijke aanduiding voor dianummer 3"/>
          <p:cNvSpPr>
            <a:spLocks noGrp="1"/>
          </p:cNvSpPr>
          <p:nvPr>
            <p:ph type="sldNum" sz="quarter" idx="5"/>
          </p:nvPr>
        </p:nvSpPr>
        <p:spPr/>
        <p:txBody>
          <a:bodyPr/>
          <a:lstStyle/>
          <a:p>
            <a:fld id="{C0E4E9A1-3476-4A79-9295-9154F7E21258}" type="slidenum">
              <a:rPr lang="nl-NL" smtClean="0"/>
              <a:t>5</a:t>
            </a:fld>
            <a:endParaRPr lang="nl-NL"/>
          </a:p>
        </p:txBody>
      </p:sp>
    </p:spTree>
    <p:extLst>
      <p:ext uri="{BB962C8B-B14F-4D97-AF65-F5344CB8AC3E}">
        <p14:creationId xmlns:p14="http://schemas.microsoft.com/office/powerpoint/2010/main" val="10627907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solidFill>
                  <a:schemeClr val="tx1">
                    <a:lumMod val="85000"/>
                    <a:lumOff val="15000"/>
                  </a:schemeClr>
                </a:solidFill>
              </a:defRPr>
            </a:lvl1pPr>
          </a:lstStyle>
          <a:p>
            <a:r>
              <a:rPr lang="nl-NL"/>
              <a:t>Klik om stijl te bewerken</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1">
                    <a:lumMod val="85000"/>
                    <a:lumOff val="1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tx1">
                    <a:lumMod val="65000"/>
                    <a:lumOff val="35000"/>
                  </a:schemeClr>
                </a:solidFill>
              </a:defRPr>
            </a:lvl1pPr>
          </a:lstStyle>
          <a:p>
            <a:fld id="{9334D819-9F07-4261-B09B-9E467E5D9002}" type="datetimeFigureOut">
              <a:rPr lang="en-US" dirty="0"/>
              <a:pPr/>
              <a:t>8/24/2021</a:t>
            </a:fld>
            <a:endParaRPr lang="en-US" dirty="0"/>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tx1">
                    <a:lumMod val="65000"/>
                    <a:lumOff val="35000"/>
                  </a:schemeClr>
                </a:solidFill>
              </a:defRPr>
            </a:lvl1pPr>
          </a:lstStyle>
          <a:p>
            <a:fld id="{71766878-3199-4EAB-94E7-2D6D11070E14}" type="slidenum">
              <a:rPr lang="en-US" dirty="0"/>
              <a:pPr/>
              <a:t>‹nr.›</a:t>
            </a:fld>
            <a:endParaRPr lang="en-US" dirty="0"/>
          </a:p>
        </p:txBody>
      </p:sp>
      <p:sp>
        <p:nvSpPr>
          <p:cNvPr id="13" name="Rectangle 12" title="left edge border"/>
          <p:cNvSpPr/>
          <p:nvPr/>
        </p:nvSpPr>
        <p:spPr>
          <a:xfrm>
            <a:off x="0" y="0"/>
            <a:ext cx="283464" cy="68580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8/24/2021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nl-NL"/>
              <a:t>Klik om stijl te bewerken</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8/24/2021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8/24/2021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bg>
      <p:bgPr>
        <a:solidFill>
          <a:schemeClr val="bg1">
            <a:lumMod val="85000"/>
            <a:lumOff val="1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nl-NL"/>
              <a:t>Klik om stijl te bewerken</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9334D819-9F07-4261-B09B-9E467E5D9002}" type="datetimeFigureOut">
              <a:rPr lang="en-US" dirty="0"/>
              <a:pPr/>
              <a:t>8/24/2021</a:t>
            </a:fld>
            <a:endParaRPr lang="en-US" dirty="0"/>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71766878-3199-4EAB-94E7-2D6D11070E14}" type="slidenum">
              <a:rPr lang="en-US" dirty="0"/>
              <a:pPr/>
              <a:t>‹nr.›</a:t>
            </a:fld>
            <a:endParaRPr lang="en-US" dirty="0"/>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9334D819-9F07-4261-B09B-9E467E5D9002}" type="datetimeFigureOut">
              <a:rPr lang="en-US" dirty="0"/>
              <a:t>8/24/2021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1766878-3199-4EAB-94E7-2D6D11070E14}" type="slidenum">
              <a:rPr lang="en-US" dirty="0"/>
              <a:t>‹nr.›</a:t>
            </a:fld>
            <a:endParaRPr lang="en-US" dirty="0"/>
          </a:p>
        </p:txBody>
      </p:sp>
    </p:spTree>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nl-NL"/>
              <a:t>Klik om stijl te bewerken</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1">
                    <a:lumMod val="85000"/>
                    <a:lumOff val="1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1257300" y="2909102"/>
            <a:ext cx="4800600" cy="299639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1">
                    <a:lumMod val="85000"/>
                    <a:lumOff val="1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Content Placeholder 5"/>
          <p:cNvSpPr>
            <a:spLocks noGrp="1"/>
          </p:cNvSpPr>
          <p:nvPr>
            <p:ph sz="quarter" idx="4"/>
          </p:nvPr>
        </p:nvSpPr>
        <p:spPr>
          <a:xfrm>
            <a:off x="6633864" y="2909102"/>
            <a:ext cx="4800600" cy="299639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9334D819-9F07-4261-B09B-9E467E5D9002}" type="datetimeFigureOut">
              <a:rPr lang="en-US" dirty="0"/>
              <a:t>8/24/2021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1766878-3199-4EAB-94E7-2D6D11070E14}" type="slidenum">
              <a:rPr lang="en-US" dirty="0"/>
              <a:t>‹nr.›</a:t>
            </a:fld>
            <a:endParaRPr lang="en-US" dirty="0"/>
          </a:p>
        </p:txBody>
      </p:sp>
    </p:spTree>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9334D819-9F07-4261-B09B-9E467E5D9002}" type="datetimeFigureOut">
              <a:rPr lang="en-US" dirty="0"/>
              <a:t>8/24/2021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1766878-3199-4EAB-94E7-2D6D11070E14}" type="slidenum">
              <a:rPr lang="en-US" dirty="0"/>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34D819-9F07-4261-B09B-9E467E5D9002}" type="datetimeFigureOut">
              <a:rPr lang="en-US" dirty="0"/>
              <a:t>8/24/2021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1766878-3199-4EAB-94E7-2D6D11070E14}" type="slidenum">
              <a:rPr lang="en-US" dirty="0"/>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oud met bijschrift">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1">
              <a:lumMod val="85000"/>
              <a:lumOff val="15000"/>
            </a:schemeClr>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nl-NL"/>
              <a:t>Klik om stijl te bewerken</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a:xfrm>
            <a:off x="765051" y="6375679"/>
            <a:ext cx="1233355" cy="348462"/>
          </a:xfrm>
        </p:spPr>
        <p:txBody>
          <a:bodyPr/>
          <a:lstStyle/>
          <a:p>
            <a:fld id="{9334D819-9F07-4261-B09B-9E467E5D9002}" type="datetimeFigureOut">
              <a:rPr lang="en-US" dirty="0"/>
              <a:t>8/24/2021</a:t>
            </a:fld>
            <a:endParaRPr lang="en-US" dirty="0"/>
          </a:p>
        </p:txBody>
      </p:sp>
      <p:sp>
        <p:nvSpPr>
          <p:cNvPr id="6" name="Footer Placeholder 5"/>
          <p:cNvSpPr>
            <a:spLocks noGrp="1"/>
          </p:cNvSpPr>
          <p:nvPr>
            <p:ph type="ftr" sz="quarter" idx="11"/>
          </p:nvPr>
        </p:nvSpPr>
        <p:spPr>
          <a:xfrm>
            <a:off x="2103620" y="6375679"/>
            <a:ext cx="3482179" cy="345796"/>
          </a:xfrm>
        </p:spPr>
        <p:txBody>
          <a:bodyPr/>
          <a:lstStyle/>
          <a:p>
            <a:endParaRPr lang="en-US" dirty="0"/>
          </a:p>
        </p:txBody>
      </p:sp>
      <p:sp>
        <p:nvSpPr>
          <p:cNvPr id="7" name="Slide Number Placeholder 6"/>
          <p:cNvSpPr>
            <a:spLocks noGrp="1"/>
          </p:cNvSpPr>
          <p:nvPr>
            <p:ph type="sldNum" sz="quarter" idx="12"/>
          </p:nvPr>
        </p:nvSpPr>
        <p:spPr>
          <a:xfrm>
            <a:off x="5691014" y="6375679"/>
            <a:ext cx="1232456" cy="345796"/>
          </a:xfrm>
        </p:spPr>
        <p:txBody>
          <a:bodyPr/>
          <a:lstStyle/>
          <a:p>
            <a:fld id="{71766878-3199-4EAB-94E7-2D6D11070E14}" type="slidenum">
              <a:rPr lang="en-US" dirty="0"/>
              <a:t>‹nr.›</a:t>
            </a:fld>
            <a:endParaRPr lang="en-US" dirty="0"/>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extLst>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1">
              <a:lumMod val="85000"/>
              <a:lumOff val="15000"/>
            </a:schemeClr>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nl-NL"/>
              <a:t>Klik om stijl te bewerken</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a:xfrm>
            <a:off x="765950" y="6375679"/>
            <a:ext cx="1232456" cy="348462"/>
          </a:xfrm>
        </p:spPr>
        <p:txBody>
          <a:bodyPr/>
          <a:lstStyle/>
          <a:p>
            <a:fld id="{9334D819-9F07-4261-B09B-9E467E5D9002}" type="datetimeFigureOut">
              <a:rPr lang="en-US" dirty="0"/>
              <a:t>8/24/2021</a:t>
            </a:fld>
            <a:endParaRPr lang="en-US" dirty="0"/>
          </a:p>
        </p:txBody>
      </p:sp>
      <p:sp>
        <p:nvSpPr>
          <p:cNvPr id="6" name="Footer Placeholder 5"/>
          <p:cNvSpPr>
            <a:spLocks noGrp="1"/>
          </p:cNvSpPr>
          <p:nvPr>
            <p:ph type="ftr" sz="quarter" idx="11"/>
          </p:nvPr>
        </p:nvSpPr>
        <p:spPr>
          <a:xfrm>
            <a:off x="2103621" y="6375679"/>
            <a:ext cx="3482178" cy="345796"/>
          </a:xfrm>
        </p:spPr>
        <p:txBody>
          <a:bodyPr/>
          <a:lstStyle/>
          <a:p>
            <a:endParaRPr lang="en-US" dirty="0"/>
          </a:p>
        </p:txBody>
      </p:sp>
      <p:sp>
        <p:nvSpPr>
          <p:cNvPr id="7" name="Slide Number Placeholder 6"/>
          <p:cNvSpPr>
            <a:spLocks noGrp="1"/>
          </p:cNvSpPr>
          <p:nvPr>
            <p:ph type="sldNum" sz="quarter" idx="12"/>
          </p:nvPr>
        </p:nvSpPr>
        <p:spPr>
          <a:xfrm>
            <a:off x="5687568" y="6375679"/>
            <a:ext cx="1234440" cy="345796"/>
          </a:xfrm>
        </p:spPr>
        <p:txBody>
          <a:bodyPr/>
          <a:lstStyle/>
          <a:p>
            <a:fld id="{71766878-3199-4EAB-94E7-2D6D11070E14}" type="slidenum">
              <a:rPr lang="en-US" dirty="0"/>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nl-NL"/>
              <a:t>Klik om stijl te bewerken</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9334D819-9F07-4261-B09B-9E467E5D9002}" type="datetimeFigureOut">
              <a:rPr lang="en-US" dirty="0"/>
              <a:pPr/>
              <a:t>8/24/2021</a:t>
            </a:fld>
            <a:endParaRPr lang="en-US" dirty="0"/>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71766878-3199-4EAB-94E7-2D6D11070E14}" type="slidenum">
              <a:rPr lang="en-US" dirty="0"/>
              <a:pPr/>
              <a:t>‹nr.›</a:t>
            </a:fld>
            <a:endParaRPr lang="en-US" dirty="0"/>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1">
              <a:lumMod val="85000"/>
              <a:lumOff val="15000"/>
            </a:schemeClr>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5100" kern="1200" cap="all" spc="200" baseline="0">
          <a:solidFill>
            <a:schemeClr val="tx1">
              <a:lumMod val="85000"/>
              <a:lumOff val="15000"/>
            </a:schemeClr>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comments" Target="../comments/comment1.xml"/></Relationships>
</file>

<file path=ppt/slides/_rels/slide4.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9.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 Id="rId9" Type="http://schemas.openxmlformats.org/officeDocument/2006/relationships/image" Target="../media/image1.jpeg"/></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8.xml"/><Relationship Id="rId5" Type="http://schemas.openxmlformats.org/officeDocument/2006/relationships/hyperlink" Target="https://www.youtube.com/watch?v=1ynk_L7YdYM" TargetMode="External"/><Relationship Id="rId4"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7C7D7CB-ABE9-4913-8986-78F54112A89E}"/>
              </a:ext>
            </a:extLst>
          </p:cNvPr>
          <p:cNvSpPr>
            <a:spLocks noGrp="1"/>
          </p:cNvSpPr>
          <p:nvPr>
            <p:ph type="ctrTitle"/>
          </p:nvPr>
        </p:nvSpPr>
        <p:spPr/>
        <p:txBody>
          <a:bodyPr/>
          <a:lstStyle/>
          <a:p>
            <a:r>
              <a:rPr lang="nl-NL" dirty="0"/>
              <a:t>Methodiek</a:t>
            </a:r>
            <a:br>
              <a:rPr lang="nl-NL" dirty="0"/>
            </a:br>
            <a:r>
              <a:rPr lang="nl-NL" dirty="0"/>
              <a:t>p9</a:t>
            </a:r>
          </a:p>
        </p:txBody>
      </p:sp>
      <p:sp>
        <p:nvSpPr>
          <p:cNvPr id="3" name="Ondertitel 2">
            <a:extLst>
              <a:ext uri="{FF2B5EF4-FFF2-40B4-BE49-F238E27FC236}">
                <a16:creationId xmlns:a16="http://schemas.microsoft.com/office/drawing/2014/main" id="{C7293003-6C49-407A-8917-28FA99D35E63}"/>
              </a:ext>
            </a:extLst>
          </p:cNvPr>
          <p:cNvSpPr>
            <a:spLocks noGrp="1"/>
          </p:cNvSpPr>
          <p:nvPr>
            <p:ph type="subTitle" idx="1"/>
          </p:nvPr>
        </p:nvSpPr>
        <p:spPr/>
        <p:txBody>
          <a:bodyPr/>
          <a:lstStyle/>
          <a:p>
            <a:r>
              <a:rPr lang="nl-NL" dirty="0"/>
              <a:t>Pedagogisch werk</a:t>
            </a:r>
          </a:p>
        </p:txBody>
      </p:sp>
    </p:spTree>
    <p:extLst>
      <p:ext uri="{BB962C8B-B14F-4D97-AF65-F5344CB8AC3E}">
        <p14:creationId xmlns:p14="http://schemas.microsoft.com/office/powerpoint/2010/main" val="3576216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039F12A-B076-457B-A06B-0AC940983BA2}"/>
              </a:ext>
            </a:extLst>
          </p:cNvPr>
          <p:cNvSpPr>
            <a:spLocks noGrp="1"/>
          </p:cNvSpPr>
          <p:nvPr>
            <p:ph type="title"/>
          </p:nvPr>
        </p:nvSpPr>
        <p:spPr/>
        <p:txBody>
          <a:bodyPr/>
          <a:lstStyle/>
          <a:p>
            <a:r>
              <a:rPr lang="nl-NL" dirty="0"/>
              <a:t>Herhaling en Verdieping</a:t>
            </a:r>
          </a:p>
        </p:txBody>
      </p:sp>
      <p:sp>
        <p:nvSpPr>
          <p:cNvPr id="3" name="Tijdelijke aanduiding voor inhoud 2">
            <a:extLst>
              <a:ext uri="{FF2B5EF4-FFF2-40B4-BE49-F238E27FC236}">
                <a16:creationId xmlns:a16="http://schemas.microsoft.com/office/drawing/2014/main" id="{4BAA5B27-F995-4DF2-A55E-B3FD1CA74918}"/>
              </a:ext>
            </a:extLst>
          </p:cNvPr>
          <p:cNvSpPr>
            <a:spLocks noGrp="1"/>
          </p:cNvSpPr>
          <p:nvPr>
            <p:ph idx="1"/>
          </p:nvPr>
        </p:nvSpPr>
        <p:spPr/>
        <p:txBody>
          <a:bodyPr>
            <a:normAutofit/>
          </a:bodyPr>
          <a:lstStyle/>
          <a:p>
            <a:pPr marL="0" indent="0">
              <a:buNone/>
            </a:pPr>
            <a:r>
              <a:rPr lang="nl-NL" sz="2400" dirty="0"/>
              <a:t>Waarom dit onderwerp? Je hebt dit nodig voor je opdracht:</a:t>
            </a:r>
          </a:p>
          <a:p>
            <a:pPr marL="0" indent="0">
              <a:buNone/>
            </a:pPr>
            <a:r>
              <a:rPr lang="nl-NL" sz="2400" dirty="0"/>
              <a:t>B1-K1-W7 Zorgt voor een veilig klimaat</a:t>
            </a:r>
          </a:p>
          <a:p>
            <a:pPr marL="0" indent="0">
              <a:buNone/>
            </a:pPr>
            <a:endParaRPr lang="nl-NL" sz="2400" dirty="0"/>
          </a:p>
          <a:p>
            <a:pPr marL="0" indent="0">
              <a:buNone/>
            </a:pPr>
            <a:r>
              <a:rPr lang="nl-NL" sz="2400" dirty="0"/>
              <a:t>Bij deze </a:t>
            </a:r>
            <a:r>
              <a:rPr lang="nl-NL" sz="2400" dirty="0" err="1"/>
              <a:t>powerpoint</a:t>
            </a:r>
            <a:r>
              <a:rPr lang="nl-NL" sz="2400" dirty="0"/>
              <a:t> staat uitleg. Deze vind je door te gaan naar Beeld-&gt; Notities  </a:t>
            </a:r>
            <a:r>
              <a:rPr lang="nl-NL" sz="2400"/>
              <a:t>-&gt; notitiepagina</a:t>
            </a:r>
            <a:endParaRPr lang="nl-NL" sz="2400" dirty="0"/>
          </a:p>
        </p:txBody>
      </p:sp>
    </p:spTree>
    <p:extLst>
      <p:ext uri="{BB962C8B-B14F-4D97-AF65-F5344CB8AC3E}">
        <p14:creationId xmlns:p14="http://schemas.microsoft.com/office/powerpoint/2010/main" val="3205770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765EA9D-3EA0-4BC7-8C11-1BC8AAE9B358}"/>
              </a:ext>
            </a:extLst>
          </p:cNvPr>
          <p:cNvSpPr>
            <a:spLocks noGrp="1"/>
          </p:cNvSpPr>
          <p:nvPr>
            <p:ph type="title"/>
          </p:nvPr>
        </p:nvSpPr>
        <p:spPr>
          <a:xfrm>
            <a:off x="1251677" y="645105"/>
            <a:ext cx="4357499" cy="1320855"/>
          </a:xfrm>
        </p:spPr>
        <p:txBody>
          <a:bodyPr>
            <a:normAutofit/>
          </a:bodyPr>
          <a:lstStyle/>
          <a:p>
            <a:r>
              <a:rPr lang="nl-NL" sz="4400"/>
              <a:t>Pedagogisch Veilig klimaat</a:t>
            </a:r>
          </a:p>
        </p:txBody>
      </p:sp>
      <p:sp>
        <p:nvSpPr>
          <p:cNvPr id="6" name="Tijdelijke aanduiding voor inhoud 5">
            <a:extLst>
              <a:ext uri="{FF2B5EF4-FFF2-40B4-BE49-F238E27FC236}">
                <a16:creationId xmlns:a16="http://schemas.microsoft.com/office/drawing/2014/main" id="{38B3EB1A-D20F-4266-B6C0-5643ADFBCAEA}"/>
              </a:ext>
            </a:extLst>
          </p:cNvPr>
          <p:cNvSpPr>
            <a:spLocks noGrp="1"/>
          </p:cNvSpPr>
          <p:nvPr>
            <p:ph idx="1"/>
          </p:nvPr>
        </p:nvSpPr>
        <p:spPr>
          <a:xfrm>
            <a:off x="1251678" y="2286001"/>
            <a:ext cx="4363595" cy="3593591"/>
          </a:xfrm>
        </p:spPr>
        <p:txBody>
          <a:bodyPr>
            <a:normAutofit/>
          </a:bodyPr>
          <a:lstStyle/>
          <a:p>
            <a:r>
              <a:rPr lang="nl-NL" b="1" i="1">
                <a:solidFill>
                  <a:srgbClr val="000000"/>
                </a:solidFill>
              </a:rPr>
              <a:t>Je eigen gedrag</a:t>
            </a:r>
          </a:p>
          <a:p>
            <a:pPr marL="0" indent="0">
              <a:buNone/>
            </a:pPr>
            <a:endParaRPr lang="nl-NL" b="1" i="1">
              <a:solidFill>
                <a:srgbClr val="000000"/>
              </a:solidFill>
            </a:endParaRPr>
          </a:p>
          <a:p>
            <a:r>
              <a:rPr lang="nl-NL" b="1" i="1">
                <a:solidFill>
                  <a:srgbClr val="000000"/>
                </a:solidFill>
              </a:rPr>
              <a:t>Positieve sfeer in de groep</a:t>
            </a:r>
          </a:p>
          <a:p>
            <a:endParaRPr lang="nl-NL" b="1" i="1">
              <a:solidFill>
                <a:srgbClr val="000000"/>
              </a:solidFill>
            </a:endParaRPr>
          </a:p>
          <a:p>
            <a:r>
              <a:rPr lang="nl-NL" b="1" i="1">
                <a:solidFill>
                  <a:srgbClr val="000000"/>
                </a:solidFill>
              </a:rPr>
              <a:t>Structuur</a:t>
            </a:r>
          </a:p>
        </p:txBody>
      </p:sp>
      <p:pic>
        <p:nvPicPr>
          <p:cNvPr id="1028" name="Picture 4" descr="200108 Didacitisch klaverblad &amp; GDW">
            <a:extLst>
              <a:ext uri="{FF2B5EF4-FFF2-40B4-BE49-F238E27FC236}">
                <a16:creationId xmlns:a16="http://schemas.microsoft.com/office/drawing/2014/main" id="{7F8789A2-75C1-45D9-8372-5E8612C4785A}"/>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2" b="1001"/>
          <a:stretch/>
        </p:blipFill>
        <p:spPr bwMode="auto">
          <a:xfrm>
            <a:off x="5122606" y="645105"/>
            <a:ext cx="6354799" cy="52425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47781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 name="Freeform 6">
            <a:extLst>
              <a:ext uri="{FF2B5EF4-FFF2-40B4-BE49-F238E27FC236}">
                <a16:creationId xmlns:a16="http://schemas.microsoft.com/office/drawing/2014/main" id="{AF6246C6-18EF-484E-B582-65ECC8199B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1">
              <a:lumMod val="85000"/>
              <a:lumOff val="15000"/>
            </a:schemeClr>
          </a:solidFill>
          <a:ln w="0">
            <a:noFill/>
            <a:prstDash val="solid"/>
            <a:round/>
            <a:headEnd/>
            <a:tailEnd/>
          </a:ln>
        </p:spPr>
      </p:sp>
      <p:sp>
        <p:nvSpPr>
          <p:cNvPr id="25" name="Rectangle 24">
            <a:extLst>
              <a:ext uri="{FF2B5EF4-FFF2-40B4-BE49-F238E27FC236}">
                <a16:creationId xmlns:a16="http://schemas.microsoft.com/office/drawing/2014/main" id="{B15126B3-64B9-4511-BD44-12985ACCA4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itel 2">
            <a:extLst>
              <a:ext uri="{FF2B5EF4-FFF2-40B4-BE49-F238E27FC236}">
                <a16:creationId xmlns:a16="http://schemas.microsoft.com/office/drawing/2014/main" id="{D0918A5A-26F7-49C3-8B33-BD5E44DAA29D}"/>
              </a:ext>
            </a:extLst>
          </p:cNvPr>
          <p:cNvSpPr>
            <a:spLocks noGrp="1"/>
          </p:cNvSpPr>
          <p:nvPr>
            <p:ph type="title"/>
          </p:nvPr>
        </p:nvSpPr>
        <p:spPr>
          <a:xfrm>
            <a:off x="1251679" y="645107"/>
            <a:ext cx="3384329" cy="5408284"/>
          </a:xfrm>
        </p:spPr>
        <p:txBody>
          <a:bodyPr vert="horz" lIns="91440" tIns="45720" rIns="91440" bIns="45720" rtlCol="0" anchor="ctr">
            <a:normAutofit/>
          </a:bodyPr>
          <a:lstStyle/>
          <a:p>
            <a:pPr>
              <a:lnSpc>
                <a:spcPct val="90000"/>
              </a:lnSpc>
            </a:pPr>
            <a:r>
              <a:rPr lang="en-US" sz="3700" spc="200" dirty="0">
                <a:solidFill>
                  <a:schemeClr val="tx1">
                    <a:lumMod val="85000"/>
                    <a:lumOff val="15000"/>
                  </a:schemeClr>
                </a:solidFill>
                <a:latin typeface="+mj-lt"/>
              </a:rPr>
              <a:t>Je eigen </a:t>
            </a:r>
            <a:r>
              <a:rPr lang="en-US" sz="3700" spc="200" dirty="0" err="1">
                <a:solidFill>
                  <a:schemeClr val="tx1">
                    <a:lumMod val="85000"/>
                    <a:lumOff val="15000"/>
                  </a:schemeClr>
                </a:solidFill>
                <a:latin typeface="+mj-lt"/>
              </a:rPr>
              <a:t>gedrag</a:t>
            </a:r>
            <a:r>
              <a:rPr lang="en-US" sz="3700" spc="200" dirty="0">
                <a:solidFill>
                  <a:schemeClr val="tx1">
                    <a:lumMod val="85000"/>
                    <a:lumOff val="15000"/>
                  </a:schemeClr>
                </a:solidFill>
                <a:latin typeface="+mj-lt"/>
              </a:rPr>
              <a:t> is je </a:t>
            </a:r>
            <a:r>
              <a:rPr lang="en-US" sz="3700" spc="200" dirty="0" err="1">
                <a:solidFill>
                  <a:schemeClr val="tx1">
                    <a:lumMod val="85000"/>
                    <a:lumOff val="15000"/>
                  </a:schemeClr>
                </a:solidFill>
                <a:latin typeface="+mj-lt"/>
              </a:rPr>
              <a:t>communicatie</a:t>
            </a:r>
            <a:endParaRPr lang="en-US" sz="3700" spc="200" dirty="0">
              <a:solidFill>
                <a:schemeClr val="tx1">
                  <a:lumMod val="85000"/>
                  <a:lumOff val="15000"/>
                </a:schemeClr>
              </a:solidFill>
              <a:latin typeface="+mj-lt"/>
            </a:endParaRPr>
          </a:p>
        </p:txBody>
      </p:sp>
      <p:graphicFrame>
        <p:nvGraphicFramePr>
          <p:cNvPr id="19" name="Tijdelijke aanduiding voor tekst 3">
            <a:extLst>
              <a:ext uri="{FF2B5EF4-FFF2-40B4-BE49-F238E27FC236}">
                <a16:creationId xmlns:a16="http://schemas.microsoft.com/office/drawing/2014/main" id="{44D77D3C-A992-4CC0-B4BA-98287562B7E4}"/>
              </a:ext>
            </a:extLst>
          </p:cNvPr>
          <p:cNvGraphicFramePr/>
          <p:nvPr>
            <p:extLst>
              <p:ext uri="{D42A27DB-BD31-4B8C-83A1-F6EECF244321}">
                <p14:modId xmlns:p14="http://schemas.microsoft.com/office/powerpoint/2010/main" val="1240899660"/>
              </p:ext>
            </p:extLst>
          </p:nvPr>
        </p:nvGraphicFramePr>
        <p:xfrm>
          <a:off x="5971430" y="1264256"/>
          <a:ext cx="4794893" cy="37895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14" name="Picture 2" descr="Pedagogisch klimaat | De Borgh">
            <a:extLst>
              <a:ext uri="{FF2B5EF4-FFF2-40B4-BE49-F238E27FC236}">
                <a16:creationId xmlns:a16="http://schemas.microsoft.com/office/drawing/2014/main" id="{A2C6E6E6-9C49-426A-ABE7-0CAAF1A91BEC}"/>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963402" y="4118776"/>
            <a:ext cx="3101579" cy="2461571"/>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4" descr="200108 Didacitisch klaverblad &amp; GDW">
            <a:extLst>
              <a:ext uri="{FF2B5EF4-FFF2-40B4-BE49-F238E27FC236}">
                <a16:creationId xmlns:a16="http://schemas.microsoft.com/office/drawing/2014/main" id="{F8DFF998-C283-43CD-9240-681351138A0A}"/>
              </a:ext>
            </a:extLst>
          </p:cNvPr>
          <p:cNvPicPr>
            <a:picLocks noChangeAspect="1" noChangeArrowheads="1"/>
          </p:cNvPicPr>
          <p:nvPr/>
        </p:nvPicPr>
        <p:blipFill rotWithShape="1">
          <a:blip r:embed="rId9">
            <a:extLst>
              <a:ext uri="{28A0092B-C50C-407E-A947-70E740481C1C}">
                <a14:useLocalDpi xmlns:a14="http://schemas.microsoft.com/office/drawing/2010/main" val="0"/>
              </a:ext>
            </a:extLst>
          </a:blip>
          <a:srcRect r="-2" b="1001"/>
          <a:stretch/>
        </p:blipFill>
        <p:spPr bwMode="auto">
          <a:xfrm>
            <a:off x="2558645" y="118151"/>
            <a:ext cx="2983812" cy="24615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83065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93235C3-D1AB-4EB5-9DF5-75E50B4AC6ED}"/>
              </a:ext>
            </a:extLst>
          </p:cNvPr>
          <p:cNvSpPr>
            <a:spLocks noGrp="1"/>
          </p:cNvSpPr>
          <p:nvPr>
            <p:ph type="title"/>
          </p:nvPr>
        </p:nvSpPr>
        <p:spPr/>
        <p:txBody>
          <a:bodyPr/>
          <a:lstStyle/>
          <a:p>
            <a:r>
              <a:rPr lang="nl-NL" dirty="0"/>
              <a:t>Positieve interactie</a:t>
            </a:r>
          </a:p>
        </p:txBody>
      </p:sp>
      <p:sp>
        <p:nvSpPr>
          <p:cNvPr id="3" name="Tijdelijke aanduiding voor inhoud 2">
            <a:extLst>
              <a:ext uri="{FF2B5EF4-FFF2-40B4-BE49-F238E27FC236}">
                <a16:creationId xmlns:a16="http://schemas.microsoft.com/office/drawing/2014/main" id="{5BF858B1-DF35-42C7-91D5-2049B9E8C83D}"/>
              </a:ext>
            </a:extLst>
          </p:cNvPr>
          <p:cNvSpPr>
            <a:spLocks noGrp="1"/>
          </p:cNvSpPr>
          <p:nvPr>
            <p:ph idx="1"/>
          </p:nvPr>
        </p:nvSpPr>
        <p:spPr/>
        <p:txBody>
          <a:bodyPr/>
          <a:lstStyle/>
          <a:p>
            <a:r>
              <a:rPr lang="nl-NL" dirty="0"/>
              <a:t>Aanvoelen van de behoefte van een kind  en daarop warm en positief inspelen</a:t>
            </a:r>
          </a:p>
        </p:txBody>
      </p:sp>
      <p:sp>
        <p:nvSpPr>
          <p:cNvPr id="4" name="Tijdelijke aanduiding voor tekst 3">
            <a:extLst>
              <a:ext uri="{FF2B5EF4-FFF2-40B4-BE49-F238E27FC236}">
                <a16:creationId xmlns:a16="http://schemas.microsoft.com/office/drawing/2014/main" id="{1261EB98-1F96-4A59-9D45-2B32ED6E333C}"/>
              </a:ext>
            </a:extLst>
          </p:cNvPr>
          <p:cNvSpPr>
            <a:spLocks noGrp="1"/>
          </p:cNvSpPr>
          <p:nvPr>
            <p:ph type="body" sz="half" idx="2"/>
          </p:nvPr>
        </p:nvSpPr>
        <p:spPr/>
        <p:txBody>
          <a:bodyPr/>
          <a:lstStyle/>
          <a:p>
            <a:r>
              <a:rPr lang="nl-NL" dirty="0"/>
              <a:t>Sensitieve responsiviteit</a:t>
            </a:r>
          </a:p>
        </p:txBody>
      </p:sp>
      <p:pic>
        <p:nvPicPr>
          <p:cNvPr id="2050" name="Picture 2" descr="Interactievaardigheden | Kinderopvang De Ronde Venen">
            <a:extLst>
              <a:ext uri="{FF2B5EF4-FFF2-40B4-BE49-F238E27FC236}">
                <a16:creationId xmlns:a16="http://schemas.microsoft.com/office/drawing/2014/main" id="{4E1C4FF9-9F66-4718-9BB9-24846F7D196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65917" y="2748423"/>
            <a:ext cx="4061489" cy="2554576"/>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4" descr="200108 Didacitisch klaverblad &amp; GDW">
            <a:extLst>
              <a:ext uri="{FF2B5EF4-FFF2-40B4-BE49-F238E27FC236}">
                <a16:creationId xmlns:a16="http://schemas.microsoft.com/office/drawing/2014/main" id="{8DD29BCB-766D-48BA-B2C2-A8FD1D82D122}"/>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r="-2" b="1001"/>
          <a:stretch/>
        </p:blipFill>
        <p:spPr bwMode="auto">
          <a:xfrm>
            <a:off x="5502303" y="4819672"/>
            <a:ext cx="2022280" cy="1668331"/>
          </a:xfrm>
          <a:prstGeom prst="rect">
            <a:avLst/>
          </a:prstGeom>
          <a:noFill/>
          <a:extLst>
            <a:ext uri="{909E8E84-426E-40DD-AFC4-6F175D3DCCD1}">
              <a14:hiddenFill xmlns:a14="http://schemas.microsoft.com/office/drawing/2010/main">
                <a:solidFill>
                  <a:srgbClr val="FFFFFF"/>
                </a:solidFill>
              </a14:hiddenFill>
            </a:ext>
          </a:extLst>
        </p:spPr>
      </p:pic>
      <p:sp>
        <p:nvSpPr>
          <p:cNvPr id="6" name="Rechthoek 5">
            <a:extLst>
              <a:ext uri="{FF2B5EF4-FFF2-40B4-BE49-F238E27FC236}">
                <a16:creationId xmlns:a16="http://schemas.microsoft.com/office/drawing/2014/main" id="{2A4C718C-6164-4C81-A562-35D5A5835090}"/>
              </a:ext>
            </a:extLst>
          </p:cNvPr>
          <p:cNvSpPr/>
          <p:nvPr/>
        </p:nvSpPr>
        <p:spPr>
          <a:xfrm>
            <a:off x="7433302" y="2546859"/>
            <a:ext cx="4901278" cy="646331"/>
          </a:xfrm>
          <a:prstGeom prst="rect">
            <a:avLst/>
          </a:prstGeom>
        </p:spPr>
        <p:txBody>
          <a:bodyPr wrap="none">
            <a:spAutoFit/>
          </a:bodyPr>
          <a:lstStyle/>
          <a:p>
            <a:r>
              <a:rPr lang="nl-NL" dirty="0">
                <a:hlinkClick r:id="rId5"/>
              </a:rPr>
              <a:t>https://www.youtube.com/watch?v=1ynk_L7YdYM</a:t>
            </a:r>
            <a:endParaRPr lang="nl-NL" dirty="0"/>
          </a:p>
          <a:p>
            <a:endParaRPr lang="nl-NL" dirty="0"/>
          </a:p>
        </p:txBody>
      </p:sp>
    </p:spTree>
    <p:extLst>
      <p:ext uri="{BB962C8B-B14F-4D97-AF65-F5344CB8AC3E}">
        <p14:creationId xmlns:p14="http://schemas.microsoft.com/office/powerpoint/2010/main" val="1478266043"/>
      </p:ext>
    </p:extLst>
  </p:cSld>
  <p:clrMapOvr>
    <a:masterClrMapping/>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1B2F36"/>
      </a:dk2>
      <a:lt2>
        <a:srgbClr val="F3F3F2"/>
      </a:lt2>
      <a:accent1>
        <a:srgbClr val="A38D51"/>
      </a:accent1>
      <a:accent2>
        <a:srgbClr val="5A3D40"/>
      </a:accent2>
      <a:accent3>
        <a:srgbClr val="5D988C"/>
      </a:accent3>
      <a:accent4>
        <a:srgbClr val="A85752"/>
      </a:accent4>
      <a:accent5>
        <a:srgbClr val="809A67"/>
      </a:accent5>
      <a:accent6>
        <a:srgbClr val="67645A"/>
      </a:accent6>
      <a:hlink>
        <a:srgbClr val="5D988C"/>
      </a:hlink>
      <a:folHlink>
        <a:srgbClr val="8467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9E77EDF1-0821-4215-BD6E-A2D49F02550D}"/>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C189E1EDDB5234C95BE15B5B864091A" ma:contentTypeVersion="11" ma:contentTypeDescription="Een nieuw document maken." ma:contentTypeScope="" ma:versionID="754da6fa656f2c7f039761196e6005ef">
  <xsd:schema xmlns:xsd="http://www.w3.org/2001/XMLSchema" xmlns:xs="http://www.w3.org/2001/XMLSchema" xmlns:p="http://schemas.microsoft.com/office/2006/metadata/properties" xmlns:ns3="b6800e81-d3ee-4003-bc4f-4fb39065d27f" xmlns:ns4="063d7fd5-1819-45e7-87f2-8b676aa0db19" targetNamespace="http://schemas.microsoft.com/office/2006/metadata/properties" ma:root="true" ma:fieldsID="51213fdb6c51eac840de712d4ffcc2e9" ns3:_="" ns4:_="">
    <xsd:import namespace="b6800e81-d3ee-4003-bc4f-4fb39065d27f"/>
    <xsd:import namespace="063d7fd5-1819-45e7-87f2-8b676aa0db19"/>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Tags" minOccurs="0"/>
                <xsd:element ref="ns3:MediaServiceGenerationTime" minOccurs="0"/>
                <xsd:element ref="ns3:MediaServiceEventHashCode" minOccurs="0"/>
                <xsd:element ref="ns3:MediaServiceDateTaken"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6800e81-d3ee-4003-bc4f-4fb39065d27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063d7fd5-1819-45e7-87f2-8b676aa0db19" elementFormDefault="qualified">
    <xsd:import namespace="http://schemas.microsoft.com/office/2006/documentManagement/types"/>
    <xsd:import namespace="http://schemas.microsoft.com/office/infopath/2007/PartnerControls"/>
    <xsd:element name="SharedWithUsers" ma:index="10"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Gedeeld met details" ma:internalName="SharedWithDetails" ma:readOnly="true">
      <xsd:simpleType>
        <xsd:restriction base="dms:Note">
          <xsd:maxLength value="255"/>
        </xsd:restriction>
      </xsd:simpleType>
    </xsd:element>
    <xsd:element name="SharingHintHash" ma:index="12" nillable="true" ma:displayName="Hint-hash delen"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257E5C3-75F2-4238-B78C-CA9345659FB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6800e81-d3ee-4003-bc4f-4fb39065d27f"/>
    <ds:schemaRef ds:uri="063d7fd5-1819-45e7-87f2-8b676aa0db1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65FA17D-7BBE-4D1E-9227-43C99418CCE8}">
  <ds:schemaRefs>
    <ds:schemaRef ds:uri="http://schemas.microsoft.com/sharepoint/v3/contenttype/forms"/>
  </ds:schemaRefs>
</ds:datastoreItem>
</file>

<file path=customXml/itemProps3.xml><?xml version="1.0" encoding="utf-8"?>
<ds:datastoreItem xmlns:ds="http://schemas.openxmlformats.org/officeDocument/2006/customXml" ds:itemID="{CAC878CE-6818-4B72-9FAD-36F9EEFC5BE8}">
  <ds:schemaRefs>
    <ds:schemaRef ds:uri="http://www.w3.org/XML/1998/namespace"/>
    <ds:schemaRef ds:uri="http://schemas.microsoft.com/office/2006/metadata/properties"/>
    <ds:schemaRef ds:uri="http://purl.org/dc/elements/1.1/"/>
    <ds:schemaRef ds:uri="http://schemas.microsoft.com/office/2006/documentManagement/types"/>
    <ds:schemaRef ds:uri="063d7fd5-1819-45e7-87f2-8b676aa0db19"/>
    <ds:schemaRef ds:uri="http://purl.org/dc/dcmitype/"/>
    <ds:schemaRef ds:uri="http://purl.org/dc/terms/"/>
    <ds:schemaRef ds:uri="http://schemas.microsoft.com/office/infopath/2007/PartnerControls"/>
    <ds:schemaRef ds:uri="http://schemas.openxmlformats.org/package/2006/metadata/core-properties"/>
    <ds:schemaRef ds:uri="b6800e81-d3ee-4003-bc4f-4fb39065d27f"/>
  </ds:schemaRefs>
</ds:datastoreItem>
</file>

<file path=docProps/app.xml><?xml version="1.0" encoding="utf-8"?>
<Properties xmlns="http://schemas.openxmlformats.org/officeDocument/2006/extended-properties" xmlns:vt="http://schemas.openxmlformats.org/officeDocument/2006/docPropsVTypes">
  <TotalTime>200</TotalTime>
  <Words>779</Words>
  <Application>Microsoft Office PowerPoint</Application>
  <PresentationFormat>Breedbeeld</PresentationFormat>
  <Paragraphs>49</Paragraphs>
  <Slides>5</Slides>
  <Notes>3</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5</vt:i4>
      </vt:variant>
    </vt:vector>
  </HeadingPairs>
  <TitlesOfParts>
    <vt:vector size="10" baseType="lpstr">
      <vt:lpstr>Arial</vt:lpstr>
      <vt:lpstr>Calibri</vt:lpstr>
      <vt:lpstr>Gill Sans MT</vt:lpstr>
      <vt:lpstr>Impact</vt:lpstr>
      <vt:lpstr>Badge</vt:lpstr>
      <vt:lpstr>Methodiek p9</vt:lpstr>
      <vt:lpstr>Herhaling en Verdieping</vt:lpstr>
      <vt:lpstr>Pedagogisch Veilig klimaat</vt:lpstr>
      <vt:lpstr>Je eigen gedrag is je communicatie</vt:lpstr>
      <vt:lpstr>Positieve interactie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Methodiek p9</dc:title>
  <dc:creator>Marjan Jager</dc:creator>
  <cp:lastModifiedBy>Laura Beeftink</cp:lastModifiedBy>
  <cp:revision>23</cp:revision>
  <dcterms:created xsi:type="dcterms:W3CDTF">2020-09-04T10:08:06Z</dcterms:created>
  <dcterms:modified xsi:type="dcterms:W3CDTF">2021-08-24T10:24:24Z</dcterms:modified>
</cp:coreProperties>
</file>